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60C0"/>
    <a:srgbClr val="FF7C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35460-5E42-4BDB-B158-8D9286B2A7B2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6CFE0-E901-4064-9484-4D9813A863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565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4639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70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08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833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799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0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55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8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33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224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41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1F5CE15-F5DA-4331-80ED-8B180D440228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6D994A-ACD1-4438-B399-B66C2EFB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22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F4A07-13FC-4C77-B641-755990CA1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850392"/>
            <a:ext cx="9418320" cy="2670048"/>
          </a:xfrm>
        </p:spPr>
        <p:txBody>
          <a:bodyPr>
            <a:noAutofit/>
          </a:bodyPr>
          <a:lstStyle/>
          <a:p>
            <a:r>
              <a:rPr lang="ru-RU" sz="4800" dirty="0"/>
              <a:t>PWA приложения: история и тенденции развития. Технологии и стандарты построения PWA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ABC489-FFDC-44FD-B161-CC9FD4D3A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7430" y="4517968"/>
            <a:ext cx="7263378" cy="1691640"/>
          </a:xfrm>
        </p:spPr>
        <p:txBody>
          <a:bodyPr/>
          <a:lstStyle/>
          <a:p>
            <a:r>
              <a:rPr lang="ru-RU" dirty="0"/>
              <a:t>Выполнил: студент группы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/>
              <a:t>ИТб-5301 Митиков В.О.</a:t>
            </a:r>
          </a:p>
          <a:p>
            <a:r>
              <a:rPr lang="ru-RU" dirty="0"/>
              <a:t>Преподаватель: Земцов М.А.</a:t>
            </a:r>
          </a:p>
        </p:txBody>
      </p:sp>
    </p:spTree>
    <p:extLst>
      <p:ext uri="{BB962C8B-B14F-4D97-AF65-F5344CB8AC3E}">
        <p14:creationId xmlns:p14="http://schemas.microsoft.com/office/powerpoint/2010/main" val="3168401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991D78-0BA4-4412-A8B4-884FD431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02" y="226733"/>
            <a:ext cx="9692640" cy="833361"/>
          </a:xfrm>
        </p:spPr>
        <p:txBody>
          <a:bodyPr>
            <a:normAutofit/>
          </a:bodyPr>
          <a:lstStyle/>
          <a:p>
            <a:r>
              <a:rPr lang="ru-RU" sz="3600" dirty="0"/>
              <a:t>Сравнительный анализ PWA и сайта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1E15FE-1B66-5732-B9D5-05EBFF25DA18}"/>
              </a:ext>
            </a:extLst>
          </p:cNvPr>
          <p:cNvSpPr txBox="1"/>
          <p:nvPr/>
        </p:nvSpPr>
        <p:spPr>
          <a:xfrm>
            <a:off x="1151803" y="138814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PWA</a:t>
            </a:r>
            <a:r>
              <a:rPr lang="ru-RU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21DDC-7E1D-BF36-938B-709979467AC9}"/>
              </a:ext>
            </a:extLst>
          </p:cNvPr>
          <p:cNvSpPr txBox="1"/>
          <p:nvPr/>
        </p:nvSpPr>
        <p:spPr>
          <a:xfrm>
            <a:off x="1151803" y="384357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Сайт: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91B2A-6B6A-E09F-3CA9-AF5240AFA254}"/>
              </a:ext>
            </a:extLst>
          </p:cNvPr>
          <p:cNvSpPr txBox="1"/>
          <p:nvPr/>
        </p:nvSpPr>
        <p:spPr>
          <a:xfrm>
            <a:off x="1338188" y="2653636"/>
            <a:ext cx="1122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Высокая скорость загрузки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EB05E-9D67-7662-5678-EBF1D4722587}"/>
              </a:ext>
            </a:extLst>
          </p:cNvPr>
          <p:cNvSpPr txBox="1"/>
          <p:nvPr/>
        </p:nvSpPr>
        <p:spPr>
          <a:xfrm>
            <a:off x="3123220" y="2647997"/>
            <a:ext cx="1246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Работа в </a:t>
            </a:r>
            <a:r>
              <a:rPr lang="en-US" sz="1400" dirty="0"/>
              <a:t>offline</a:t>
            </a:r>
            <a:r>
              <a:rPr lang="ru-RU" sz="1400" dirty="0"/>
              <a:t> режиме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B038A-441B-8F21-1B7F-D20A564A11D7}"/>
              </a:ext>
            </a:extLst>
          </p:cNvPr>
          <p:cNvSpPr txBox="1"/>
          <p:nvPr/>
        </p:nvSpPr>
        <p:spPr>
          <a:xfrm>
            <a:off x="5048050" y="2647997"/>
            <a:ext cx="1122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Быстрый и простой доступ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07A7C-B2BA-5B44-A35B-B44A3542A61A}"/>
              </a:ext>
            </a:extLst>
          </p:cNvPr>
          <p:cNvSpPr txBox="1"/>
          <p:nvPr/>
        </p:nvSpPr>
        <p:spPr>
          <a:xfrm>
            <a:off x="6625021" y="2647997"/>
            <a:ext cx="13248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Наличие </a:t>
            </a:r>
            <a:r>
              <a:rPr lang="en-US" sz="1400" dirty="0"/>
              <a:t>push-</a:t>
            </a:r>
            <a:r>
              <a:rPr lang="ru-RU" sz="1400" dirty="0"/>
              <a:t>уведомлений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621A6-B46C-3E4B-9F70-AACC81CF062F}"/>
              </a:ext>
            </a:extLst>
          </p:cNvPr>
          <p:cNvSpPr txBox="1"/>
          <p:nvPr/>
        </p:nvSpPr>
        <p:spPr>
          <a:xfrm>
            <a:off x="8419053" y="2647997"/>
            <a:ext cx="1579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Удобный и понятный интерфейс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287DE-69DC-A52D-372C-EF80C876A7CB}"/>
              </a:ext>
            </a:extLst>
          </p:cNvPr>
          <p:cNvSpPr txBox="1"/>
          <p:nvPr/>
        </p:nvSpPr>
        <p:spPr>
          <a:xfrm>
            <a:off x="4727494" y="5022323"/>
            <a:ext cx="1817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Поддержка большого количества браузеров</a:t>
            </a:r>
          </a:p>
        </p:txBody>
      </p:sp>
      <p:pic>
        <p:nvPicPr>
          <p:cNvPr id="23" name="Рисунок 22" descr="Круговая стрелка">
            <a:extLst>
              <a:ext uri="{FF2B5EF4-FFF2-40B4-BE49-F238E27FC236}">
                <a16:creationId xmlns:a16="http://schemas.microsoft.com/office/drawing/2014/main" id="{00A30CA9-D5CC-F62B-B683-8B163D6C3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7410" y="1985859"/>
            <a:ext cx="643773" cy="643773"/>
          </a:xfrm>
          <a:prstGeom prst="rect">
            <a:avLst/>
          </a:prstGeom>
        </p:spPr>
      </p:pic>
      <p:pic>
        <p:nvPicPr>
          <p:cNvPr id="25" name="Рисунок 24" descr="Звонок">
            <a:extLst>
              <a:ext uri="{FF2B5EF4-FFF2-40B4-BE49-F238E27FC236}">
                <a16:creationId xmlns:a16="http://schemas.microsoft.com/office/drawing/2014/main" id="{7B3B3859-907B-1DFC-5D68-F259926FD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4028" y="2054078"/>
            <a:ext cx="626808" cy="626808"/>
          </a:xfrm>
          <a:prstGeom prst="rect">
            <a:avLst/>
          </a:prstGeom>
        </p:spPr>
      </p:pic>
      <p:pic>
        <p:nvPicPr>
          <p:cNvPr id="27" name="Рисунок 26" descr="Попасть в яблочко">
            <a:extLst>
              <a:ext uri="{FF2B5EF4-FFF2-40B4-BE49-F238E27FC236}">
                <a16:creationId xmlns:a16="http://schemas.microsoft.com/office/drawing/2014/main" id="{E50ECFE9-D81A-0098-650C-67B2EAD09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5540" y="2048558"/>
            <a:ext cx="626809" cy="626809"/>
          </a:xfrm>
          <a:prstGeom prst="rect">
            <a:avLst/>
          </a:prstGeom>
        </p:spPr>
      </p:pic>
      <p:pic>
        <p:nvPicPr>
          <p:cNvPr id="29" name="Рисунок 28" descr="Окно браузера">
            <a:extLst>
              <a:ext uri="{FF2B5EF4-FFF2-40B4-BE49-F238E27FC236}">
                <a16:creationId xmlns:a16="http://schemas.microsoft.com/office/drawing/2014/main" id="{9C276BC3-D587-5915-3549-0CA202430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4065" y="4395514"/>
            <a:ext cx="626809" cy="626809"/>
          </a:xfrm>
          <a:prstGeom prst="rect">
            <a:avLst/>
          </a:prstGeom>
        </p:spPr>
      </p:pic>
      <p:pic>
        <p:nvPicPr>
          <p:cNvPr id="31" name="Рисунок 30" descr="Маркеры-галочки">
            <a:extLst>
              <a:ext uri="{FF2B5EF4-FFF2-40B4-BE49-F238E27FC236}">
                <a16:creationId xmlns:a16="http://schemas.microsoft.com/office/drawing/2014/main" id="{851DAF60-6F71-C2B5-006E-E7288CB8E2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5755" y="2021190"/>
            <a:ext cx="626807" cy="626807"/>
          </a:xfrm>
          <a:prstGeom prst="rect">
            <a:avLst/>
          </a:prstGeom>
        </p:spPr>
      </p:pic>
      <p:pic>
        <p:nvPicPr>
          <p:cNvPr id="33" name="Рисунок 32" descr="Вышка сотовой связи">
            <a:extLst>
              <a:ext uri="{FF2B5EF4-FFF2-40B4-BE49-F238E27FC236}">
                <a16:creationId xmlns:a16="http://schemas.microsoft.com/office/drawing/2014/main" id="{C2A4D1FA-D4D6-DD83-41EA-E46E7FE826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54223" y="2021190"/>
            <a:ext cx="626807" cy="626807"/>
          </a:xfrm>
          <a:prstGeom prst="rect">
            <a:avLst/>
          </a:prstGeom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004B6E73-3F54-2500-2D86-6462375708C6}"/>
              </a:ext>
            </a:extLst>
          </p:cNvPr>
          <p:cNvCxnSpPr>
            <a:cxnSpLocks/>
          </p:cNvCxnSpPr>
          <p:nvPr/>
        </p:nvCxnSpPr>
        <p:spPr>
          <a:xfrm>
            <a:off x="3389767" y="2035952"/>
            <a:ext cx="805653" cy="52251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Рисунок 37" descr="Попасть в яблочко">
            <a:extLst>
              <a:ext uri="{FF2B5EF4-FFF2-40B4-BE49-F238E27FC236}">
                <a16:creationId xmlns:a16="http://schemas.microsoft.com/office/drawing/2014/main" id="{413C0559-3782-CB38-9F3F-A52C21A0A9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7678" y="4395515"/>
            <a:ext cx="626809" cy="62680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9014D38-12C7-3542-600D-D7C5990D80A9}"/>
              </a:ext>
            </a:extLst>
          </p:cNvPr>
          <p:cNvSpPr txBox="1"/>
          <p:nvPr/>
        </p:nvSpPr>
        <p:spPr>
          <a:xfrm>
            <a:off x="2999248" y="5157332"/>
            <a:ext cx="1579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Удобный и понятный интерфейс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008222-B306-1540-3F48-FBCAE4E62345}"/>
              </a:ext>
            </a:extLst>
          </p:cNvPr>
          <p:cNvSpPr txBox="1"/>
          <p:nvPr/>
        </p:nvSpPr>
        <p:spPr>
          <a:xfrm>
            <a:off x="1284803" y="5087442"/>
            <a:ext cx="13248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Наличие </a:t>
            </a:r>
            <a:r>
              <a:rPr lang="en-US" sz="1400" dirty="0"/>
              <a:t>push-</a:t>
            </a:r>
            <a:r>
              <a:rPr lang="ru-RU" sz="1400" dirty="0"/>
              <a:t>уведомлений</a:t>
            </a:r>
          </a:p>
        </p:txBody>
      </p:sp>
      <p:pic>
        <p:nvPicPr>
          <p:cNvPr id="43" name="Рисунок 42" descr="Звонок">
            <a:extLst>
              <a:ext uri="{FF2B5EF4-FFF2-40B4-BE49-F238E27FC236}">
                <a16:creationId xmlns:a16="http://schemas.microsoft.com/office/drawing/2014/main" id="{FFB1FDF5-C0BC-73AB-D8E9-F33EC924E7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19031" y="4395514"/>
            <a:ext cx="626808" cy="6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0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EDFF8-BFA7-48AD-8322-3C6C332EE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12" y="352372"/>
            <a:ext cx="9799744" cy="1419497"/>
          </a:xfrm>
        </p:spPr>
        <p:txBody>
          <a:bodyPr>
            <a:noAutofit/>
          </a:bodyPr>
          <a:lstStyle/>
          <a:p>
            <a:r>
              <a:rPr lang="ru-RU" sz="3600" dirty="0"/>
              <a:t>Схематичное изображение архитектуры</a:t>
            </a:r>
            <a:br>
              <a:rPr lang="ru-RU" sz="3600" dirty="0"/>
            </a:br>
            <a:r>
              <a:rPr lang="ru-RU" sz="3600" dirty="0"/>
              <a:t>приложения</a:t>
            </a:r>
          </a:p>
        </p:txBody>
      </p:sp>
      <p:pic>
        <p:nvPicPr>
          <p:cNvPr id="1035" name="Рисунок 1034">
            <a:extLst>
              <a:ext uri="{FF2B5EF4-FFF2-40B4-BE49-F238E27FC236}">
                <a16:creationId xmlns:a16="http://schemas.microsoft.com/office/drawing/2014/main" id="{84FD7316-7F82-F858-D777-3C829660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49" y="2188931"/>
            <a:ext cx="63722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3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99389F4-42D2-A7F9-079C-DAFFC7D9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574" y="507076"/>
            <a:ext cx="9799744" cy="824218"/>
          </a:xfrm>
        </p:spPr>
        <p:txBody>
          <a:bodyPr>
            <a:noAutofit/>
          </a:bodyPr>
          <a:lstStyle/>
          <a:p>
            <a:r>
              <a:rPr lang="ru-RU" sz="4000" dirty="0"/>
              <a:t>Тенденции развития </a:t>
            </a:r>
            <a:r>
              <a:rPr lang="en-US" sz="4000" dirty="0"/>
              <a:t>PWA </a:t>
            </a:r>
            <a:r>
              <a:rPr lang="ru-RU" sz="4000" dirty="0"/>
              <a:t>приложений</a:t>
            </a:r>
          </a:p>
        </p:txBody>
      </p:sp>
      <p:pic>
        <p:nvPicPr>
          <p:cNvPr id="6" name="Рисунок 5" descr="Тенденция к повышению">
            <a:extLst>
              <a:ext uri="{FF2B5EF4-FFF2-40B4-BE49-F238E27FC236}">
                <a16:creationId xmlns:a16="http://schemas.microsoft.com/office/drawing/2014/main" id="{C050ED62-CCC4-F6CD-A18A-E95CAA14D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176" y="2273530"/>
            <a:ext cx="914400" cy="914400"/>
          </a:xfrm>
          <a:prstGeom prst="rect">
            <a:avLst/>
          </a:prstGeom>
        </p:spPr>
      </p:pic>
      <p:pic>
        <p:nvPicPr>
          <p:cNvPr id="8" name="Рисунок 7" descr="Школьник">
            <a:extLst>
              <a:ext uri="{FF2B5EF4-FFF2-40B4-BE49-F238E27FC236}">
                <a16:creationId xmlns:a16="http://schemas.microsoft.com/office/drawing/2014/main" id="{1016CDB4-FB4A-A0A8-1911-8A3B5CB89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2596" y="2273530"/>
            <a:ext cx="914400" cy="914400"/>
          </a:xfrm>
          <a:prstGeom prst="rect">
            <a:avLst/>
          </a:prstGeom>
        </p:spPr>
      </p:pic>
      <p:pic>
        <p:nvPicPr>
          <p:cNvPr id="10" name="Рисунок 9" descr="Программист">
            <a:extLst>
              <a:ext uri="{FF2B5EF4-FFF2-40B4-BE49-F238E27FC236}">
                <a16:creationId xmlns:a16="http://schemas.microsoft.com/office/drawing/2014/main" id="{84A39B5D-55CD-0A5E-1C0C-B57E34DA8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7329" y="2273530"/>
            <a:ext cx="914400" cy="914400"/>
          </a:xfrm>
          <a:prstGeom prst="rect">
            <a:avLst/>
          </a:prstGeom>
        </p:spPr>
      </p:pic>
      <p:pic>
        <p:nvPicPr>
          <p:cNvPr id="14" name="Рисунок 13" descr="Расширение бизнеса">
            <a:extLst>
              <a:ext uri="{FF2B5EF4-FFF2-40B4-BE49-F238E27FC236}">
                <a16:creationId xmlns:a16="http://schemas.microsoft.com/office/drawing/2014/main" id="{4F5A9654-7D45-D051-07CC-AD10A28B8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2062" y="227353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9EC0B6-A95E-2F34-630A-14AC669F542E}"/>
              </a:ext>
            </a:extLst>
          </p:cNvPr>
          <p:cNvSpPr txBox="1"/>
          <p:nvPr/>
        </p:nvSpPr>
        <p:spPr>
          <a:xfrm>
            <a:off x="863138" y="3445981"/>
            <a:ext cx="1926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Рост использования в различных отраслях, таких как:</a:t>
            </a:r>
          </a:p>
          <a:p>
            <a:pPr algn="ctr"/>
            <a:r>
              <a:rPr lang="ru-RU" sz="1400" dirty="0"/>
              <a:t> - электронная коммерция, </a:t>
            </a:r>
          </a:p>
          <a:p>
            <a:pPr algn="ctr"/>
            <a:r>
              <a:rPr lang="ru-RU" sz="1400" dirty="0"/>
              <a:t>- банковское дело, </a:t>
            </a:r>
          </a:p>
          <a:p>
            <a:pPr algn="ctr"/>
            <a:r>
              <a:rPr lang="ru-RU" sz="1400" dirty="0"/>
              <a:t>- медиа и др.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6ECB9-8568-F26F-7D78-04DB78CA79A3}"/>
              </a:ext>
            </a:extLst>
          </p:cNvPr>
          <p:cNvSpPr txBox="1"/>
          <p:nvPr/>
        </p:nvSpPr>
        <p:spPr>
          <a:xfrm>
            <a:off x="3227073" y="3445981"/>
            <a:ext cx="20054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Персонализация и адаптация приложений, обеспечивающая уникальный пользовательский опыт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943C72-D605-B88E-EF62-5BDC0A3267B7}"/>
              </a:ext>
            </a:extLst>
          </p:cNvPr>
          <p:cNvSpPr txBox="1"/>
          <p:nvPr/>
        </p:nvSpPr>
        <p:spPr>
          <a:xfrm>
            <a:off x="5753449" y="3429000"/>
            <a:ext cx="20421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Появление новых инструментов разработки, платформ и сервисов, которые упростят работу с PWA приложениями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121BCE-C4DF-AB2E-95BF-6B7801714A49}"/>
              </a:ext>
            </a:extLst>
          </p:cNvPr>
          <p:cNvSpPr txBox="1"/>
          <p:nvPr/>
        </p:nvSpPr>
        <p:spPr>
          <a:xfrm>
            <a:off x="8316538" y="3428999"/>
            <a:ext cx="2005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PWA приложения смогут быть доступными для более широкой аудитории, особенно в небольших населенных пункта, где доступ к интернету может быть нестабилен</a:t>
            </a:r>
          </a:p>
        </p:txBody>
      </p:sp>
    </p:spTree>
    <p:extLst>
      <p:ext uri="{BB962C8B-B14F-4D97-AF65-F5344CB8AC3E}">
        <p14:creationId xmlns:p14="http://schemas.microsoft.com/office/powerpoint/2010/main" val="4060324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33AA5-F837-4C83-B452-0698F964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54387"/>
          </a:xfrm>
        </p:spPr>
        <p:txBody>
          <a:bodyPr>
            <a:normAutofit fontScale="90000"/>
          </a:bodyPr>
          <a:lstStyle/>
          <a:p>
            <a:r>
              <a:rPr lang="ru-RU" dirty="0"/>
              <a:t>Успешные кейсы на сегодня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98BAEE0-A054-4BFC-8D8F-8249BF6E1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273" y="2705878"/>
            <a:ext cx="6393875" cy="366382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E6E92C9-5E93-4DB7-86EE-BEB3A3C5A262}"/>
              </a:ext>
            </a:extLst>
          </p:cNvPr>
          <p:cNvSpPr/>
          <p:nvPr/>
        </p:nvSpPr>
        <p:spPr>
          <a:xfrm>
            <a:off x="1306286" y="1337588"/>
            <a:ext cx="8391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Pinterest</a:t>
            </a:r>
            <a:r>
              <a:rPr lang="ru-RU" dirty="0"/>
              <a:t> — сервис, который позволяет пользователям добавлять изображения, создавать тематические коллекции и делиться ими с другими.</a:t>
            </a:r>
          </a:p>
        </p:txBody>
      </p:sp>
    </p:spTree>
    <p:extLst>
      <p:ext uri="{BB962C8B-B14F-4D97-AF65-F5344CB8AC3E}">
        <p14:creationId xmlns:p14="http://schemas.microsoft.com/office/powerpoint/2010/main" val="42050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C61A9-BF97-448C-BA3A-A0CC032C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Tinder — </a:t>
            </a:r>
            <a:r>
              <a:rPr lang="ru-RU" dirty="0"/>
              <a:t>приложение для онлайн-знакомств.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AD87385-4B93-453E-8315-16B21963A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45" y="1872343"/>
            <a:ext cx="75846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3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878F6-A9F0-4248-A004-B490C659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40052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Trivago</a:t>
            </a:r>
            <a:r>
              <a:rPr lang="ru-RU" dirty="0"/>
              <a:t> — сервис по поиску и сравнению цен отелей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6230D9C-09A8-4560-82C5-D1E8537D5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404" y="1884784"/>
            <a:ext cx="75846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6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7C632-4AAD-4C5A-B85C-725FC8B6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814647"/>
            <a:ext cx="9692640" cy="1325562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PWA </a:t>
            </a:r>
            <a:r>
              <a:rPr lang="ru-RU" dirty="0"/>
              <a:t>приложения?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B7763C-E5DE-4AAB-A5CB-CE4F254D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59824"/>
            <a:ext cx="8595360" cy="27348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Progressive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Application) — это новая концепция разработки веб-приложений, объединяющая преимущества традиционных веб-сайтов и мобильных приложений. Они предлагают пользователям удобный и быстрый способ получения информации, без необходимости установки и обновления аналогичных приложений на устройствах.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2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0FEE3-72E6-4939-A816-718E3F29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33" y="723207"/>
            <a:ext cx="4182964" cy="598403"/>
          </a:xfrm>
        </p:spPr>
        <p:txBody>
          <a:bodyPr>
            <a:normAutofit fontScale="90000"/>
          </a:bodyPr>
          <a:lstStyle/>
          <a:p>
            <a:r>
              <a:rPr lang="ru-RU" dirty="0"/>
              <a:t>История </a:t>
            </a:r>
            <a:r>
              <a:rPr lang="en-US" dirty="0"/>
              <a:t>PWA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2445C3-C02A-439B-9CC1-2E73D3A67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93" y="2007283"/>
            <a:ext cx="4365845" cy="3302470"/>
          </a:xfrm>
        </p:spPr>
        <p:txBody>
          <a:bodyPr>
            <a:normAutofit fontScale="92500"/>
          </a:bodyPr>
          <a:lstStyle/>
          <a:p>
            <a:r>
              <a:rPr lang="ru-RU" sz="1600" dirty="0"/>
              <a:t>Технология была создана компанией Microsoft еще в 2000 году, затем Apple в 2007 году создали свой вариант HTML-приложений. Но успешными они не стали.</a:t>
            </a:r>
          </a:p>
          <a:p>
            <a:r>
              <a:rPr lang="ru-RU" sz="1600" dirty="0"/>
              <a:t>По-настоящему вдохнуть жизнь в технологию удалось лишь спустя 15 лет, когда в борьбу включился Google.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Именно Google ввел термин 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PWA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приложения».</a:t>
            </a:r>
            <a:r>
              <a:rPr lang="ru-RU" sz="1600" dirty="0"/>
              <a:t> </a:t>
            </a:r>
          </a:p>
          <a:p>
            <a:r>
              <a:rPr lang="ru-RU" sz="1600" dirty="0"/>
              <a:t>Первыми перешли на </a:t>
            </a:r>
            <a:r>
              <a:rPr lang="en-US" sz="1600" dirty="0"/>
              <a:t>PWA </a:t>
            </a:r>
            <a:r>
              <a:rPr lang="ru-RU" sz="1600" dirty="0"/>
              <a:t>приложения крупные бренды: такси </a:t>
            </a:r>
            <a:r>
              <a:rPr lang="ru-RU" sz="1600" dirty="0" err="1"/>
              <a:t>Uber</a:t>
            </a:r>
            <a:r>
              <a:rPr lang="ru-RU" sz="1600" dirty="0"/>
              <a:t>, сервис для покупки авиабилетов </a:t>
            </a:r>
            <a:r>
              <a:rPr lang="ru-RU" sz="1600" dirty="0" err="1"/>
              <a:t>Aviasales</a:t>
            </a:r>
            <a:r>
              <a:rPr lang="ru-RU" sz="1600" dirty="0"/>
              <a:t> и сеть кофеен Starbucks.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FC9587-9261-EE07-7EDC-6A19CB62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65" y="1548006"/>
            <a:ext cx="5098021" cy="438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3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8F5F8-211C-4A8A-909E-7F818595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7838"/>
            <a:ext cx="9692640" cy="860049"/>
          </a:xfrm>
        </p:spPr>
        <p:txBody>
          <a:bodyPr>
            <a:normAutofit/>
          </a:bodyPr>
          <a:lstStyle/>
          <a:p>
            <a:r>
              <a:rPr lang="ru-RU" sz="3600" dirty="0"/>
              <a:t>Преимущества приложения на базе PWA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F08031-6F9D-4486-B1AC-0D705042A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1496291"/>
            <a:ext cx="8595360" cy="4351337"/>
          </a:xfrm>
        </p:spPr>
        <p:txBody>
          <a:bodyPr>
            <a:normAutofit fontScale="92500"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PWA позволяют пользователям обращаться к веб-приложениям напрямую из браузера через URL-адрес, без необходимости установки дополнительных приложений.</a:t>
            </a:r>
          </a:p>
          <a:p>
            <a:r>
              <a:rPr lang="ru-RU" dirty="0"/>
              <a:t>Экономия на повторном привлечении клиента, так как нет расходов на инструменты возвращения клиента (</a:t>
            </a:r>
            <a:r>
              <a:rPr lang="ru-RU" dirty="0" err="1"/>
              <a:t>ретаргетинг</a:t>
            </a:r>
            <a:r>
              <a:rPr lang="ru-RU" dirty="0"/>
              <a:t>, ремаркетинг).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PWA создаются с использованием веб-технологий, таких как HTML, CSS и JavaScript, что делает их совместимыми с различными платформами и устройствами.</a:t>
            </a:r>
            <a:r>
              <a:rPr lang="ru-RU" dirty="0"/>
              <a:t> 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Есть 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озможность поэтапного улучшения функциональности приложения с помощью сервис-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воркеров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r>
              <a:rPr lang="ru-RU" dirty="0"/>
              <a:t>Работает без интернета и обеспечивает быструю загрузку и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отзывчивость приложений</a:t>
            </a:r>
            <a:r>
              <a:rPr lang="ru-RU" dirty="0"/>
              <a:t>.</a:t>
            </a:r>
          </a:p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Нет необходимости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 отдельных разработчиках для разных платформ. </a:t>
            </a:r>
          </a:p>
          <a:p>
            <a:r>
              <a:rPr lang="ru-RU" dirty="0"/>
              <a:t>PWA приложение работает с функциями: геолокация, камера, микрофон.</a:t>
            </a:r>
          </a:p>
        </p:txBody>
      </p:sp>
    </p:spTree>
    <p:extLst>
      <p:ext uri="{BB962C8B-B14F-4D97-AF65-F5344CB8AC3E}">
        <p14:creationId xmlns:p14="http://schemas.microsoft.com/office/powerpoint/2010/main" val="2614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D0DB0-9E8C-477E-8487-6762E5F1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PWA </a:t>
            </a:r>
            <a:r>
              <a:rPr lang="ru-RU" dirty="0"/>
              <a:t>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395581-9DF3-4D69-8D37-D0AA2559F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2734887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PWA приложения используют не все функции устройства. Например, сильно урезан доступ к контактам, календарю, </a:t>
            </a:r>
            <a:r>
              <a:rPr lang="ru-RU" dirty="0" err="1"/>
              <a:t>Bluetooth</a:t>
            </a:r>
            <a:r>
              <a:rPr lang="ru-RU" dirty="0"/>
              <a:t> и NFC. Так как разработчики PWA ограничены возможностями браузеров, то использовать все системные API невозможно.</a:t>
            </a:r>
          </a:p>
        </p:txBody>
      </p:sp>
    </p:spTree>
    <p:extLst>
      <p:ext uri="{BB962C8B-B14F-4D97-AF65-F5344CB8AC3E}">
        <p14:creationId xmlns:p14="http://schemas.microsoft.com/office/powerpoint/2010/main" val="275844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4218E-8990-46B9-B23A-33C873E4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55" y="365760"/>
            <a:ext cx="8372579" cy="641946"/>
          </a:xfrm>
        </p:spPr>
        <p:txBody>
          <a:bodyPr>
            <a:noAutofit/>
          </a:bodyPr>
          <a:lstStyle/>
          <a:p>
            <a:r>
              <a:rPr lang="ru-RU" sz="3600" dirty="0"/>
              <a:t>Используемые веб-технологии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E5D5B56-901F-4C5B-8622-2231248EB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034" y="2256437"/>
            <a:ext cx="6724650" cy="381952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431CD42-A43A-4D08-8D6A-73CD4FA61CEE}"/>
              </a:ext>
            </a:extLst>
          </p:cNvPr>
          <p:cNvSpPr/>
          <p:nvPr/>
        </p:nvSpPr>
        <p:spPr>
          <a:xfrm>
            <a:off x="1253559" y="1308906"/>
            <a:ext cx="8703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PWA — это веб приложение, созданное с использованием определенных технологий для достижения заданных целевых показателей.</a:t>
            </a:r>
          </a:p>
        </p:txBody>
      </p:sp>
    </p:spTree>
    <p:extLst>
      <p:ext uri="{BB962C8B-B14F-4D97-AF65-F5344CB8AC3E}">
        <p14:creationId xmlns:p14="http://schemas.microsoft.com/office/powerpoint/2010/main" val="60780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6DB84-AC2B-4E8F-92BE-E9BEA47F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Расположение </a:t>
            </a:r>
            <a:r>
              <a:rPr lang="ru-RU" dirty="0" err="1"/>
              <a:t>service</a:t>
            </a:r>
            <a:r>
              <a:rPr lang="ru-RU" dirty="0"/>
              <a:t> </a:t>
            </a:r>
            <a:r>
              <a:rPr lang="ru-RU" dirty="0" err="1"/>
              <a:t>worker</a:t>
            </a:r>
            <a:r>
              <a:rPr lang="ru-RU" dirty="0"/>
              <a:t> в архитектуре </a:t>
            </a:r>
            <a:r>
              <a:rPr lang="ru-RU" dirty="0" err="1"/>
              <a:t>frontend</a:t>
            </a:r>
            <a:endParaRPr lang="ru-RU" dirty="0"/>
          </a:p>
        </p:txBody>
      </p:sp>
      <p:pic>
        <p:nvPicPr>
          <p:cNvPr id="6" name="Picture 2" descr="Превращаем сайт в мобильное приложение при помощи PWA">
            <a:extLst>
              <a:ext uri="{FF2B5EF4-FFF2-40B4-BE49-F238E27FC236}">
                <a16:creationId xmlns:a16="http://schemas.microsoft.com/office/drawing/2014/main" id="{5ABCFB21-9BC8-14D8-5C4E-24399E7FC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627" y="2179582"/>
            <a:ext cx="8620745" cy="39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80D16-733B-40AC-9737-91525198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41" y="374072"/>
            <a:ext cx="9692640" cy="901613"/>
          </a:xfrm>
        </p:spPr>
        <p:txBody>
          <a:bodyPr/>
          <a:lstStyle/>
          <a:p>
            <a:r>
              <a:rPr lang="ru-RU" dirty="0"/>
              <a:t>Использование протокола </a:t>
            </a:r>
            <a:r>
              <a:rPr lang="en-US" dirty="0"/>
              <a:t>HTTPS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F63EC69-AB6B-4EFA-9467-BA9D3AF42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337" y="2248898"/>
            <a:ext cx="4907003" cy="4032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01919D-8857-4E6D-D754-B42FD2BF4E73}"/>
              </a:ext>
            </a:extLst>
          </p:cNvPr>
          <p:cNvSpPr txBox="1"/>
          <p:nvPr/>
        </p:nvSpPr>
        <p:spPr>
          <a:xfrm>
            <a:off x="817141" y="2041080"/>
            <a:ext cx="3823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entury Schoolbook (Основной текст)"/>
                <a:ea typeface="Calibri" panose="020F0502020204030204" pitchFamily="34" charset="0"/>
              </a:rPr>
              <a:t>Для обеспечения безопасности пересылки данных и обмена информацией с сервером используется протокол HTTPS. </a:t>
            </a:r>
          </a:p>
          <a:p>
            <a:endParaRPr lang="ru-RU" sz="1800" dirty="0">
              <a:effectLst/>
              <a:latin typeface="Century Schoolbook (Основной текст)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Century Schoolbook (Основной текст)"/>
                <a:ea typeface="Calibri" panose="020F0502020204030204" pitchFamily="34" charset="0"/>
              </a:rPr>
              <a:t>Это обеспечивает защищенное соединение между приложением и сервером, а также является одним из требований для работы </a:t>
            </a:r>
            <a:r>
              <a:rPr lang="ru-RU" dirty="0" err="1"/>
              <a:t>service</a:t>
            </a:r>
            <a:r>
              <a:rPr lang="ru-RU" dirty="0"/>
              <a:t> </a:t>
            </a:r>
            <a:r>
              <a:rPr lang="ru-RU" dirty="0" err="1"/>
              <a:t>worker</a:t>
            </a:r>
            <a:r>
              <a:rPr lang="ru-RU" sz="1800" dirty="0">
                <a:effectLst/>
                <a:latin typeface="Century Schoolbook (Основной текст)"/>
                <a:ea typeface="Calibri" panose="020F0502020204030204" pitchFamily="34" charset="0"/>
              </a:rPr>
              <a:t>.</a:t>
            </a:r>
            <a:endParaRPr lang="ru-RU" dirty="0">
              <a:latin typeface="Century Schoolbook (Основной текст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0ABAE-5BA6-5C61-DA1D-A800D7EEDE8F}"/>
              </a:ext>
            </a:extLst>
          </p:cNvPr>
          <p:cNvSpPr txBox="1"/>
          <p:nvPr/>
        </p:nvSpPr>
        <p:spPr>
          <a:xfrm>
            <a:off x="5479766" y="1726086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7A60C0"/>
                </a:solidFill>
              </a:rPr>
              <a:t>Отличие протокола </a:t>
            </a:r>
            <a:r>
              <a:rPr lang="en-US" dirty="0">
                <a:solidFill>
                  <a:srgbClr val="7A60C0"/>
                </a:solidFill>
              </a:rPr>
              <a:t>HTTP </a:t>
            </a:r>
            <a:r>
              <a:rPr lang="ru-RU" dirty="0">
                <a:solidFill>
                  <a:srgbClr val="7A60C0"/>
                </a:solidFill>
              </a:rPr>
              <a:t>и </a:t>
            </a:r>
            <a:r>
              <a:rPr lang="en-US" dirty="0">
                <a:solidFill>
                  <a:srgbClr val="7A60C0"/>
                </a:solidFill>
              </a:rPr>
              <a:t>HTTPS</a:t>
            </a:r>
            <a:endParaRPr lang="ru-RU" dirty="0">
              <a:solidFill>
                <a:srgbClr val="7A6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717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658E0F-A3A0-49E3-838C-72608141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25" y="73758"/>
            <a:ext cx="9837622" cy="1325562"/>
          </a:xfrm>
        </p:spPr>
        <p:txBody>
          <a:bodyPr>
            <a:normAutofit/>
          </a:bodyPr>
          <a:lstStyle/>
          <a:p>
            <a:r>
              <a:rPr lang="ru-RU" sz="3600" dirty="0"/>
              <a:t>Сравнительный анализ </a:t>
            </a:r>
            <a:r>
              <a:rPr lang="en-US" sz="3600" dirty="0"/>
              <a:t>PWA </a:t>
            </a:r>
            <a:r>
              <a:rPr lang="ru-RU" sz="3600" dirty="0"/>
              <a:t>и </a:t>
            </a:r>
            <a:br>
              <a:rPr lang="ru-RU" sz="3600" dirty="0"/>
            </a:br>
            <a:r>
              <a:rPr lang="ru-RU" sz="3600" dirty="0"/>
              <a:t>мобильного приложения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40E5A-9933-C63A-5436-5BE0D6773A99}"/>
              </a:ext>
            </a:extLst>
          </p:cNvPr>
          <p:cNvSpPr txBox="1"/>
          <p:nvPr/>
        </p:nvSpPr>
        <p:spPr>
          <a:xfrm>
            <a:off x="1151803" y="165199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PWA</a:t>
            </a:r>
            <a:r>
              <a:rPr lang="ru-RU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41DAC-A99A-CB04-BBD0-DC294E3AD28F}"/>
              </a:ext>
            </a:extLst>
          </p:cNvPr>
          <p:cNvSpPr txBox="1"/>
          <p:nvPr/>
        </p:nvSpPr>
        <p:spPr>
          <a:xfrm>
            <a:off x="1151803" y="4107421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Мобильное приложение:</a:t>
            </a:r>
          </a:p>
        </p:txBody>
      </p:sp>
      <p:pic>
        <p:nvPicPr>
          <p:cNvPr id="7" name="Рисунок 6" descr="Секундомер">
            <a:extLst>
              <a:ext uri="{FF2B5EF4-FFF2-40B4-BE49-F238E27FC236}">
                <a16:creationId xmlns:a16="http://schemas.microsoft.com/office/drawing/2014/main" id="{3038BC17-A3D6-33B0-18C3-34BD70F5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1109" y="2281384"/>
            <a:ext cx="630464" cy="630464"/>
          </a:xfrm>
          <a:prstGeom prst="rect">
            <a:avLst/>
          </a:prstGeom>
        </p:spPr>
      </p:pic>
      <p:pic>
        <p:nvPicPr>
          <p:cNvPr id="9" name="Рисунок 8" descr="Монеты">
            <a:extLst>
              <a:ext uri="{FF2B5EF4-FFF2-40B4-BE49-F238E27FC236}">
                <a16:creationId xmlns:a16="http://schemas.microsoft.com/office/drawing/2014/main" id="{53340D99-DE1D-BA79-3FF6-9EED12058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9429" y="2282306"/>
            <a:ext cx="630464" cy="630464"/>
          </a:xfrm>
          <a:prstGeom prst="rect">
            <a:avLst/>
          </a:prstGeom>
        </p:spPr>
      </p:pic>
      <p:pic>
        <p:nvPicPr>
          <p:cNvPr id="11" name="Рисунок 10" descr="Скачивание из облака">
            <a:extLst>
              <a:ext uri="{FF2B5EF4-FFF2-40B4-BE49-F238E27FC236}">
                <a16:creationId xmlns:a16="http://schemas.microsoft.com/office/drawing/2014/main" id="{14D81B02-AA3E-A7C0-D7E2-F6E717F66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4065" y="2281384"/>
            <a:ext cx="630464" cy="630464"/>
          </a:xfrm>
          <a:prstGeom prst="rect">
            <a:avLst/>
          </a:prstGeom>
        </p:spPr>
      </p:pic>
      <p:pic>
        <p:nvPicPr>
          <p:cNvPr id="13" name="Рисунок 12" descr="Смартфон">
            <a:extLst>
              <a:ext uri="{FF2B5EF4-FFF2-40B4-BE49-F238E27FC236}">
                <a16:creationId xmlns:a16="http://schemas.microsoft.com/office/drawing/2014/main" id="{6769108D-F597-B60E-8502-0BF0888C63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1573" y="4725674"/>
            <a:ext cx="594023" cy="594023"/>
          </a:xfrm>
          <a:prstGeom prst="rect">
            <a:avLst/>
          </a:prstGeom>
        </p:spPr>
      </p:pic>
      <p:pic>
        <p:nvPicPr>
          <p:cNvPr id="16" name="Рисунок 15" descr="Камера">
            <a:extLst>
              <a:ext uri="{FF2B5EF4-FFF2-40B4-BE49-F238E27FC236}">
                <a16:creationId xmlns:a16="http://schemas.microsoft.com/office/drawing/2014/main" id="{8681EC61-9E30-31E6-2DE3-D90FD288B4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6510" y="2546978"/>
            <a:ext cx="364870" cy="364870"/>
          </a:xfrm>
          <a:prstGeom prst="rect">
            <a:avLst/>
          </a:prstGeom>
        </p:spPr>
      </p:pic>
      <p:pic>
        <p:nvPicPr>
          <p:cNvPr id="24" name="Рисунок 23" descr="Свинья-копилка">
            <a:extLst>
              <a:ext uri="{FF2B5EF4-FFF2-40B4-BE49-F238E27FC236}">
                <a16:creationId xmlns:a16="http://schemas.microsoft.com/office/drawing/2014/main" id="{E5AC61C1-9AE0-C865-942D-B0D3DCDCB6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06555" y="2281384"/>
            <a:ext cx="630464" cy="6304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388935-3DA3-C2D0-6D94-EF7D97AC785B}"/>
              </a:ext>
            </a:extLst>
          </p:cNvPr>
          <p:cNvSpPr txBox="1"/>
          <p:nvPr/>
        </p:nvSpPr>
        <p:spPr>
          <a:xfrm>
            <a:off x="1338188" y="2917487"/>
            <a:ext cx="112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Быстрая установка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7D8B43-28DF-172E-FAA2-DB4F699EA80D}"/>
              </a:ext>
            </a:extLst>
          </p:cNvPr>
          <p:cNvSpPr txBox="1"/>
          <p:nvPr/>
        </p:nvSpPr>
        <p:spPr>
          <a:xfrm>
            <a:off x="3123220" y="2911848"/>
            <a:ext cx="1246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Высокая скорость разработки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327AB3-EF75-76B9-2B37-9893BDFA9A6F}"/>
              </a:ext>
            </a:extLst>
          </p:cNvPr>
          <p:cNvSpPr txBox="1"/>
          <p:nvPr/>
        </p:nvSpPr>
        <p:spPr>
          <a:xfrm>
            <a:off x="5048050" y="2911848"/>
            <a:ext cx="1122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Экономия места на устройстве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63A82A-A17E-FAB7-045B-3A99060BF5EC}"/>
              </a:ext>
            </a:extLst>
          </p:cNvPr>
          <p:cNvSpPr txBox="1"/>
          <p:nvPr/>
        </p:nvSpPr>
        <p:spPr>
          <a:xfrm>
            <a:off x="6693111" y="2911848"/>
            <a:ext cx="1203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Стоимость разработки ниже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25FFF5-97EE-740F-ABEB-EBFF520F1670}"/>
              </a:ext>
            </a:extLst>
          </p:cNvPr>
          <p:cNvSpPr txBox="1"/>
          <p:nvPr/>
        </p:nvSpPr>
        <p:spPr>
          <a:xfrm>
            <a:off x="8419053" y="2911848"/>
            <a:ext cx="1579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Взаимодействие с микрофоном и камерой смартфона</a:t>
            </a:r>
          </a:p>
        </p:txBody>
      </p:sp>
      <p:pic>
        <p:nvPicPr>
          <p:cNvPr id="31" name="Рисунок 30" descr="Микрофон">
            <a:extLst>
              <a:ext uri="{FF2B5EF4-FFF2-40B4-BE49-F238E27FC236}">
                <a16:creationId xmlns:a16="http://schemas.microsoft.com/office/drawing/2014/main" id="{9E6A19E1-819E-34B9-2C72-EF0BDE8DA3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762910">
            <a:off x="8731243" y="2378401"/>
            <a:ext cx="436141" cy="436141"/>
          </a:xfrm>
          <a:prstGeom prst="rect">
            <a:avLst/>
          </a:prstGeom>
        </p:spPr>
      </p:pic>
      <p:pic>
        <p:nvPicPr>
          <p:cNvPr id="32" name="Рисунок 31" descr="Камера">
            <a:extLst>
              <a:ext uri="{FF2B5EF4-FFF2-40B4-BE49-F238E27FC236}">
                <a16:creationId xmlns:a16="http://schemas.microsoft.com/office/drawing/2014/main" id="{A12790CF-418D-9A4B-AC63-C0B8D77DE6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59260" y="4899602"/>
            <a:ext cx="364870" cy="3648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C3615B-1ED3-C797-A37D-E7E0DED06EE6}"/>
              </a:ext>
            </a:extLst>
          </p:cNvPr>
          <p:cNvSpPr txBox="1"/>
          <p:nvPr/>
        </p:nvSpPr>
        <p:spPr>
          <a:xfrm>
            <a:off x="1151803" y="5264472"/>
            <a:ext cx="1579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Взаимодействие с микрофоном и камерой смартфона</a:t>
            </a:r>
          </a:p>
        </p:txBody>
      </p:sp>
      <p:pic>
        <p:nvPicPr>
          <p:cNvPr id="34" name="Рисунок 33" descr="Микрофон">
            <a:extLst>
              <a:ext uri="{FF2B5EF4-FFF2-40B4-BE49-F238E27FC236}">
                <a16:creationId xmlns:a16="http://schemas.microsoft.com/office/drawing/2014/main" id="{6435BCC1-C61C-B3C0-77BD-67F5A647A5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762910">
            <a:off x="1463993" y="4731025"/>
            <a:ext cx="436141" cy="4361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0E4F72-7847-4423-55F5-0EEB088E0559}"/>
              </a:ext>
            </a:extLst>
          </p:cNvPr>
          <p:cNvSpPr txBox="1"/>
          <p:nvPr/>
        </p:nvSpPr>
        <p:spPr>
          <a:xfrm>
            <a:off x="3242690" y="5345600"/>
            <a:ext cx="22535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Использование функций смартфона – доступ к датчикам приложения, </a:t>
            </a:r>
            <a:r>
              <a:rPr lang="en-US" sz="1400" dirty="0" err="1"/>
              <a:t>bluetooth</a:t>
            </a:r>
            <a:r>
              <a:rPr lang="en-US" sz="1400" dirty="0"/>
              <a:t> </a:t>
            </a:r>
            <a:r>
              <a:rPr lang="ru-RU" sz="1400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4182098018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195</TotalTime>
  <Words>571</Words>
  <Application>Microsoft Office PowerPoint</Application>
  <PresentationFormat>Широкоэкранный</PresentationFormat>
  <Paragraphs>64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Schoolbook</vt:lpstr>
      <vt:lpstr>Century Schoolbook (Основной текст)</vt:lpstr>
      <vt:lpstr>Times New Roman</vt:lpstr>
      <vt:lpstr>Wingdings 2</vt:lpstr>
      <vt:lpstr>Вид</vt:lpstr>
      <vt:lpstr>PWA приложения: история и тенденции развития. Технологии и стандарты построения PWA</vt:lpstr>
      <vt:lpstr>Что такое PWA приложения?</vt:lpstr>
      <vt:lpstr>История PWA</vt:lpstr>
      <vt:lpstr>Преимущества приложения на базе PWA</vt:lpstr>
      <vt:lpstr>Недостатки PWA приложения</vt:lpstr>
      <vt:lpstr>Используемые веб-технологии</vt:lpstr>
      <vt:lpstr>Расположение service worker в архитектуре frontend</vt:lpstr>
      <vt:lpstr>Использование протокола HTTPS</vt:lpstr>
      <vt:lpstr>Сравнительный анализ PWA и  мобильного приложения</vt:lpstr>
      <vt:lpstr>Сравнительный анализ PWA и сайта</vt:lpstr>
      <vt:lpstr>Схематичное изображение архитектуры приложения</vt:lpstr>
      <vt:lpstr>Тенденции развития PWA приложений</vt:lpstr>
      <vt:lpstr>Успешные кейсы на сегодня</vt:lpstr>
      <vt:lpstr>Tinder — приложение для онлайн-знакомств.</vt:lpstr>
      <vt:lpstr>Trivago — сервис по поиску и сравнению цен отелей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PWA приложения: история и тенденции развития. Технологии и стандарты построения PWA</dc:title>
  <dc:creator>Никита Лесников</dc:creator>
  <cp:lastModifiedBy>Митиков Владислав Олегович</cp:lastModifiedBy>
  <cp:revision>20</cp:revision>
  <dcterms:created xsi:type="dcterms:W3CDTF">2023-12-02T15:11:46Z</dcterms:created>
  <dcterms:modified xsi:type="dcterms:W3CDTF">2023-12-20T06:07:34Z</dcterms:modified>
</cp:coreProperties>
</file>